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9" r:id="rId4"/>
    <p:sldId id="265" r:id="rId5"/>
    <p:sldId id="266" r:id="rId6"/>
    <p:sldId id="270" r:id="rId7"/>
    <p:sldId id="269" r:id="rId8"/>
    <p:sldId id="273" r:id="rId9"/>
    <p:sldId id="272" r:id="rId10"/>
    <p:sldId id="276" r:id="rId11"/>
    <p:sldId id="275" r:id="rId12"/>
    <p:sldId id="278" r:id="rId13"/>
    <p:sldId id="277" r:id="rId14"/>
    <p:sldId id="274" r:id="rId15"/>
    <p:sldId id="271" r:id="rId16"/>
    <p:sldId id="268" r:id="rId17"/>
    <p:sldId id="261" r:id="rId18"/>
    <p:sldId id="26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1C10-CF7B-48C3-BCB3-1B551865B0A0}" type="datetimeFigureOut">
              <a:rPr lang="en-US" smtClean="0"/>
              <a:pPr/>
              <a:t>9/6/2011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9E788-8BCF-4189-85ED-687340EF9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ctr"/>
            <a:fld id="{25A51C10-CF7B-48C3-BCB3-1B551865B0A0}" type="datetimeFigureOut">
              <a:rPr lang="en-US" smtClean="0"/>
              <a:pPr algn="ctr"/>
              <a:t>9/6/2011</a:t>
            </a:fld>
            <a:endParaRPr lang="en-US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l"/>
            <a:endParaRPr lang="en-US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E69E788-8BCF-4189-85ED-687340EF9B0E}" type="slidenum">
              <a:rPr lang="en-US" smtClean="0"/>
              <a:pPr/>
              <a:t>‹#›</a:t>
            </a:fld>
            <a:endParaRPr lang="en-US" sz="14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lus/>
  </p:transition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229600" cy="2880320"/>
          </a:xfrm>
        </p:spPr>
        <p:txBody>
          <a:bodyPr>
            <a:noAutofit/>
          </a:bodyPr>
          <a:lstStyle/>
          <a:p>
            <a:pPr algn="ctr"/>
            <a:r>
              <a:rPr lang="pl-PL" sz="9600" dirty="0" smtClean="0"/>
              <a:t>WIELOŚCIANY CATALANA</a:t>
            </a:r>
            <a:endParaRPr lang="pl-PL" sz="9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47664" y="4797152"/>
            <a:ext cx="5976664" cy="1219200"/>
          </a:xfrm>
        </p:spPr>
        <p:txBody>
          <a:bodyPr/>
          <a:lstStyle/>
          <a:p>
            <a:pPr algn="ctr"/>
            <a:r>
              <a:rPr lang="pl-PL" dirty="0" smtClean="0"/>
              <a:t>PREZENTACJĘ PRZYGOTOWALI:</a:t>
            </a:r>
          </a:p>
          <a:p>
            <a:pPr algn="ctr"/>
            <a:r>
              <a:rPr lang="pl-PL" dirty="0" smtClean="0"/>
              <a:t>Zuzanna, Oliwia, Damian, Piotr  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347864" y="1484784"/>
            <a:ext cx="5796136" cy="5373216"/>
          </a:xfrm>
        </p:spPr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b="1" dirty="0" smtClean="0"/>
              <a:t>	</a:t>
            </a:r>
            <a:r>
              <a:rPr lang="pl-PL" b="1" dirty="0" err="1" smtClean="0"/>
              <a:t>Eugène</a:t>
            </a:r>
            <a:r>
              <a:rPr lang="pl-PL" b="1" dirty="0" smtClean="0"/>
              <a:t> Charles </a:t>
            </a:r>
            <a:r>
              <a:rPr lang="pl-PL" b="1" dirty="0" err="1" smtClean="0"/>
              <a:t>Catalan</a:t>
            </a:r>
            <a:r>
              <a:rPr lang="pl-PL" b="1" dirty="0" smtClean="0"/>
              <a:t> </a:t>
            </a:r>
            <a:r>
              <a:rPr lang="pl-PL" b="1" dirty="0" smtClean="0"/>
              <a:t>urodził się </a:t>
            </a:r>
            <a:r>
              <a:rPr lang="pl-PL" sz="2400" b="1" dirty="0" smtClean="0">
                <a:latin typeface="Arial Black" pitchFamily="34" charset="0"/>
              </a:rPr>
              <a:t>30</a:t>
            </a:r>
            <a:r>
              <a:rPr lang="pl-PL" b="1" dirty="0" smtClean="0"/>
              <a:t> maja </a:t>
            </a:r>
            <a:r>
              <a:rPr lang="pl-PL" sz="2400" b="1" dirty="0" smtClean="0">
                <a:latin typeface="Arial Black" pitchFamily="34" charset="0"/>
              </a:rPr>
              <a:t>1814</a:t>
            </a:r>
            <a:r>
              <a:rPr lang="pl-PL" b="1" dirty="0" smtClean="0"/>
              <a:t> w Brugii, </a:t>
            </a:r>
            <a:r>
              <a:rPr lang="pl-PL" b="1" dirty="0" smtClean="0"/>
              <a:t>zmarł </a:t>
            </a:r>
            <a:r>
              <a:rPr lang="pl-PL" sz="2400" b="1" dirty="0" smtClean="0">
                <a:latin typeface="Arial Black" pitchFamily="34" charset="0"/>
              </a:rPr>
              <a:t>14</a:t>
            </a:r>
            <a:r>
              <a:rPr lang="pl-PL" b="1" dirty="0" smtClean="0"/>
              <a:t> lutego </a:t>
            </a:r>
            <a:r>
              <a:rPr lang="pl-PL" sz="2400" b="1" dirty="0" smtClean="0">
                <a:latin typeface="Arial Black" pitchFamily="34" charset="0"/>
              </a:rPr>
              <a:t>1894</a:t>
            </a:r>
            <a:r>
              <a:rPr lang="pl-PL" b="1" dirty="0" smtClean="0"/>
              <a:t> roku</a:t>
            </a:r>
            <a:r>
              <a:rPr lang="pl-PL" b="1" dirty="0" smtClean="0"/>
              <a:t>. </a:t>
            </a:r>
            <a:r>
              <a:rPr lang="pl-PL" b="1" dirty="0" smtClean="0"/>
              <a:t>Był </a:t>
            </a:r>
            <a:r>
              <a:rPr lang="pl-PL" b="1" dirty="0" smtClean="0"/>
              <a:t>jedynym dzieckiem francuskiego </a:t>
            </a:r>
            <a:r>
              <a:rPr lang="pl-PL" b="1" dirty="0" smtClean="0"/>
              <a:t>złotnika i słynnym matematykiem </a:t>
            </a:r>
            <a:r>
              <a:rPr lang="pl-PL" b="1" dirty="0" smtClean="0"/>
              <a:t>belgijski</a:t>
            </a:r>
            <a:r>
              <a:rPr lang="pl-PL" b="1" dirty="0" smtClean="0"/>
              <a:t>. Od jego nazwiska  pochodzą wielościany, które </a:t>
            </a:r>
            <a:r>
              <a:rPr lang="pl-PL" b="1" dirty="0" err="1" smtClean="0"/>
              <a:t>Catalan</a:t>
            </a:r>
            <a:r>
              <a:rPr lang="pl-PL" b="1" dirty="0" smtClean="0"/>
              <a:t>      opisał w </a:t>
            </a:r>
            <a:r>
              <a:rPr lang="pl-PL" sz="2400" b="1" dirty="0" smtClean="0">
                <a:latin typeface="Arial Black" pitchFamily="34" charset="0"/>
              </a:rPr>
              <a:t>1865</a:t>
            </a:r>
            <a:r>
              <a:rPr lang="pl-PL" b="1" dirty="0" smtClean="0"/>
              <a:t>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951384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Kim był </a:t>
            </a:r>
            <a:r>
              <a:rPr lang="pl-PL" b="1" dirty="0" smtClean="0">
                <a:solidFill>
                  <a:schemeClr val="tx1"/>
                </a:solidFill>
              </a:rPr>
              <a:t>Eugeniusz </a:t>
            </a:r>
            <a:r>
              <a:rPr lang="pl-PL" b="1" dirty="0" err="1" smtClean="0">
                <a:solidFill>
                  <a:schemeClr val="tx1"/>
                </a:solidFill>
              </a:rPr>
              <a:t>Catalan</a:t>
            </a:r>
            <a:r>
              <a:rPr lang="pl-PL" b="1" dirty="0" smtClean="0">
                <a:solidFill>
                  <a:schemeClr val="tx1"/>
                </a:solidFill>
              </a:rPr>
              <a:t>?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Joanna\Desktop\347px-Eugene_charles_cata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51334"/>
            <a:ext cx="3059832" cy="529003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23528" y="1700808"/>
            <a:ext cx="8363272" cy="4593629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</a:t>
            </a:r>
            <a:r>
              <a:rPr lang="pl-PL" b="1" dirty="0" smtClean="0"/>
              <a:t>są </a:t>
            </a:r>
            <a:r>
              <a:rPr lang="pl-PL" b="1" dirty="0" smtClean="0"/>
              <a:t>dualne do </a:t>
            </a:r>
            <a:r>
              <a:rPr lang="pl-PL" b="1" dirty="0" err="1" smtClean="0"/>
              <a:t>archimedesowych</a:t>
            </a:r>
            <a:r>
              <a:rPr lang="pl-PL" b="1" dirty="0" smtClean="0"/>
              <a:t>, dlatego w każdym wielościanie </a:t>
            </a:r>
            <a:r>
              <a:rPr lang="pl-PL" b="1" dirty="0" err="1" smtClean="0"/>
              <a:t>Catalana</a:t>
            </a:r>
            <a:r>
              <a:rPr lang="pl-PL" b="1" dirty="0" smtClean="0"/>
              <a:t> wszystkie ściany są </a:t>
            </a:r>
            <a:r>
              <a:rPr lang="pl-PL" b="1" dirty="0" smtClean="0"/>
              <a:t>przystające, czyli takie same. </a:t>
            </a:r>
            <a:r>
              <a:rPr lang="pl-PL" b="1" dirty="0" smtClean="0"/>
              <a:t>Ściany te jednak nie są wielokątami </a:t>
            </a:r>
            <a:r>
              <a:rPr lang="pl-PL" b="1" dirty="0" smtClean="0"/>
              <a:t>foremnymi tak jak w wielościanach </a:t>
            </a:r>
            <a:r>
              <a:rPr lang="pl-PL" b="1" dirty="0" err="1" smtClean="0"/>
              <a:t>archimedesowych</a:t>
            </a:r>
            <a:r>
              <a:rPr lang="pl-PL" b="1" dirty="0" smtClean="0"/>
              <a:t>.           Wszystkie wielościany </a:t>
            </a:r>
            <a:r>
              <a:rPr lang="pl-PL" b="1" dirty="0" smtClean="0"/>
              <a:t>są wypukłe. </a:t>
            </a:r>
            <a:r>
              <a:rPr lang="pl-PL" b="1" dirty="0" smtClean="0"/>
              <a:t>Jest ich </a:t>
            </a:r>
            <a:r>
              <a:rPr lang="pl-PL" sz="2400" b="1" dirty="0" smtClean="0">
                <a:latin typeface="Arial Black" pitchFamily="34" charset="0"/>
              </a:rPr>
              <a:t>13</a:t>
            </a:r>
            <a:r>
              <a:rPr lang="pl-PL" b="1" dirty="0" smtClean="0"/>
              <a:t>.</a:t>
            </a:r>
            <a:endParaRPr lang="pl-PL" b="1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Wielościany </a:t>
            </a:r>
            <a:r>
              <a:rPr lang="pl-PL" b="1" dirty="0" err="1" smtClean="0">
                <a:solidFill>
                  <a:schemeClr val="tx1"/>
                </a:solidFill>
              </a:rPr>
              <a:t>Catalana</a:t>
            </a:r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1.</a:t>
            </a:r>
            <a:r>
              <a:rPr lang="pl-PL" b="1" dirty="0" smtClean="0">
                <a:solidFill>
                  <a:schemeClr val="tx1"/>
                </a:solidFill>
              </a:rPr>
              <a:t> </a:t>
            </a:r>
            <a:r>
              <a:rPr lang="pl-PL" dirty="0" smtClean="0">
                <a:solidFill>
                  <a:schemeClr val="tx1"/>
                </a:solidFill>
              </a:rPr>
              <a:t>CZWOROŚCIAN POTRÓJNY</a:t>
            </a:r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730830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12 identycznych trójkątów rozwartokątnych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2.</a:t>
            </a:r>
            <a:r>
              <a:rPr lang="pl-PL" b="1" dirty="0" smtClean="0">
                <a:solidFill>
                  <a:schemeClr val="tx1"/>
                </a:solidFill>
              </a:rPr>
              <a:t> DWUNASTOŚCIAN ROMBOWY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004048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12 identycznych rombów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3.</a:t>
            </a:r>
            <a:r>
              <a:rPr lang="pl-PL" b="1" dirty="0" smtClean="0">
                <a:solidFill>
                  <a:schemeClr val="tx1"/>
                </a:solidFill>
              </a:rPr>
              <a:t> OŚMIOŚCIAN POTRÓJNY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730830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24 identycznych trójkątów rozwartokątnych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4.</a:t>
            </a:r>
            <a:r>
              <a:rPr lang="pl-PL" b="1" dirty="0" smtClean="0">
                <a:solidFill>
                  <a:schemeClr val="tx1"/>
                </a:solidFill>
              </a:rPr>
              <a:t> SZEŚCIOŚCIAN POCZWÓRNY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694826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24 identycznych trójkątów ostrokątnych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5.</a:t>
            </a:r>
            <a:r>
              <a:rPr lang="pl-PL" b="1" dirty="0" smtClean="0">
                <a:solidFill>
                  <a:schemeClr val="tx1"/>
                </a:solidFill>
              </a:rPr>
              <a:t> DWUDZIESTOCZWOROŚCIAN TRAPEZOWY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50810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24 identycznych czworokątów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1384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6.</a:t>
            </a:r>
            <a:r>
              <a:rPr lang="pl-PL" b="1" dirty="0" smtClean="0">
                <a:solidFill>
                  <a:schemeClr val="tx1"/>
                </a:solidFill>
              </a:rPr>
              <a:t> OŚMIOŚCIAN SZÓSTKOWY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673224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48 identycznych trójkątów ostrokątnych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7.</a:t>
            </a:r>
            <a:r>
              <a:rPr lang="pl-PL" b="1" dirty="0" smtClean="0">
                <a:solidFill>
                  <a:schemeClr val="tx1"/>
                </a:solidFill>
              </a:rPr>
              <a:t> DWUDZIESTOCZWOROŚCIAN PIĘCIOKĄTNY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65212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24 identycznych pięciokątów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12968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8.</a:t>
            </a:r>
            <a:r>
              <a:rPr lang="pl-PL" b="1" dirty="0" smtClean="0">
                <a:solidFill>
                  <a:schemeClr val="tx1"/>
                </a:solidFill>
              </a:rPr>
              <a:t> TRZYDZIESTOŚCIAN ROMBOWY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004048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30 identycznych rombów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9.</a:t>
            </a:r>
            <a:r>
              <a:rPr lang="pl-PL" b="1" dirty="0" smtClean="0">
                <a:solidFill>
                  <a:schemeClr val="tx1"/>
                </a:solidFill>
              </a:rPr>
              <a:t> DWUDZIESTOŚCIAN POTRÓJNY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723629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60 identycznych trójkątów rozwartokątnych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10.</a:t>
            </a:r>
            <a:r>
              <a:rPr lang="pl-PL" b="1" dirty="0" smtClean="0">
                <a:solidFill>
                  <a:schemeClr val="tx1"/>
                </a:solidFill>
              </a:rPr>
              <a:t> DWUNASTOŚCIAN PIĄTKOWY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673224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60 identycznych trójkątów ostrokątnych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11.</a:t>
            </a:r>
            <a:r>
              <a:rPr lang="pl-PL" b="1" dirty="0" smtClean="0">
                <a:solidFill>
                  <a:schemeClr val="tx1"/>
                </a:solidFill>
              </a:rPr>
              <a:t> SZEŚĆDZIESTOŚCIAN TRAPEZOWY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580112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60 identycznych czworokątów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12.</a:t>
            </a:r>
            <a:r>
              <a:rPr lang="pl-PL" b="1" dirty="0" smtClean="0">
                <a:solidFill>
                  <a:schemeClr val="tx1"/>
                </a:solidFill>
              </a:rPr>
              <a:t> DWUDZIESTOŚCIAN SZÓSTKOWY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687625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120 identycznych trójkątów ostrokątnych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93629"/>
          </a:xfrm>
        </p:spPr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5138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  <a:latin typeface="Arial Black" pitchFamily="34" charset="0"/>
              </a:rPr>
              <a:t>13.</a:t>
            </a:r>
            <a:r>
              <a:rPr lang="pl-PL" b="1" dirty="0" smtClean="0">
                <a:solidFill>
                  <a:schemeClr val="tx1"/>
                </a:solidFill>
              </a:rPr>
              <a:t> SZEŚĆDZIESTOŚCIAN PIĘCIOKĄTNY PRZYCIĘTY 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2816"/>
            <a:ext cx="6688383" cy="4464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0" y="6457890"/>
            <a:ext cx="5580112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Arial Rounded MT Bold" pitchFamily="34" charset="0"/>
              </a:rPr>
              <a:t>Składa się z 60 identycznych pięciokątów</a:t>
            </a:r>
            <a:endParaRPr lang="pl-PL" sz="20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4896544" cy="5112568"/>
          </a:xfrm>
        </p:spPr>
        <p:txBody>
          <a:bodyPr>
            <a:normAutofit/>
          </a:bodyPr>
          <a:lstStyle/>
          <a:p>
            <a:pPr algn="ctr"/>
            <a:r>
              <a:rPr lang="pl-PL" sz="3600" b="1" dirty="0" smtClean="0">
                <a:solidFill>
                  <a:schemeClr val="tx1"/>
                </a:solidFill>
              </a:rPr>
              <a:t>Do sklejenia wielościanów wykorzystaliśmy </a:t>
            </a:r>
            <a:br>
              <a:rPr lang="pl-PL" sz="3600" b="1" dirty="0" smtClean="0">
                <a:solidFill>
                  <a:schemeClr val="tx1"/>
                </a:solidFill>
              </a:rPr>
            </a:br>
            <a:r>
              <a:rPr lang="pl-PL" sz="3600" b="1" dirty="0" smtClean="0">
                <a:solidFill>
                  <a:schemeClr val="tx1"/>
                </a:solidFill>
              </a:rPr>
              <a:t>siatki pochodzące </a:t>
            </a:r>
            <a:br>
              <a:rPr lang="pl-PL" sz="3600" b="1" dirty="0" smtClean="0">
                <a:solidFill>
                  <a:schemeClr val="tx1"/>
                </a:solidFill>
              </a:rPr>
            </a:br>
            <a:r>
              <a:rPr lang="pl-PL" sz="3600" b="1" dirty="0" smtClean="0">
                <a:solidFill>
                  <a:schemeClr val="tx1"/>
                </a:solidFill>
              </a:rPr>
              <a:t>z książki </a:t>
            </a:r>
            <a:r>
              <a:rPr lang="pl-PL" b="1" dirty="0" smtClean="0">
                <a:solidFill>
                  <a:schemeClr val="tx1"/>
                </a:solidFill>
              </a:rPr>
              <a:t/>
            </a:r>
            <a:br>
              <a:rPr lang="pl-PL" b="1" dirty="0" smtClean="0">
                <a:solidFill>
                  <a:schemeClr val="tx1"/>
                </a:solidFill>
              </a:rPr>
            </a:br>
            <a:r>
              <a:rPr lang="pl-PL" sz="3600" b="1" dirty="0" smtClean="0">
                <a:solidFill>
                  <a:schemeClr val="tx1"/>
                </a:solidFill>
              </a:rPr>
              <a:t>Bronisława Pabicha pt. </a:t>
            </a:r>
            <a:br>
              <a:rPr lang="pl-PL" sz="3600" b="1" dirty="0" smtClean="0">
                <a:solidFill>
                  <a:schemeClr val="tx1"/>
                </a:solidFill>
              </a:rPr>
            </a:br>
            <a:r>
              <a:rPr lang="pl-PL" sz="3600" b="1" dirty="0" smtClean="0">
                <a:solidFill>
                  <a:schemeClr val="tx1"/>
                </a:solidFill>
              </a:rPr>
              <a:t>„Siatki wielościanów </a:t>
            </a:r>
            <a:r>
              <a:rPr lang="pl-PL" sz="3600" dirty="0" err="1" smtClean="0">
                <a:solidFill>
                  <a:schemeClr val="tx1"/>
                </a:solidFill>
              </a:rPr>
              <a:t>Catalana</a:t>
            </a:r>
            <a:r>
              <a:rPr lang="pl-PL" sz="3600" b="1" dirty="0" smtClean="0">
                <a:solidFill>
                  <a:schemeClr val="tx1"/>
                </a:solidFill>
              </a:rPr>
              <a:t>” </a:t>
            </a:r>
            <a:endParaRPr lang="pl-PL" sz="3600" b="1" dirty="0">
              <a:solidFill>
                <a:schemeClr val="tx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Joanna\Desktop\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08720"/>
            <a:ext cx="3558109" cy="5111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229600" cy="2880320"/>
          </a:xfrm>
        </p:spPr>
        <p:txBody>
          <a:bodyPr>
            <a:noAutofit/>
          </a:bodyPr>
          <a:lstStyle/>
          <a:p>
            <a:pPr algn="ctr"/>
            <a:r>
              <a:rPr lang="pl-PL" sz="16000" dirty="0" smtClean="0"/>
              <a:t>KONIEC</a:t>
            </a:r>
            <a:endParaRPr lang="pl-PL" sz="16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47664" y="4797152"/>
            <a:ext cx="5976664" cy="1219200"/>
          </a:xfrm>
        </p:spPr>
        <p:txBody>
          <a:bodyPr>
            <a:normAutofit/>
          </a:bodyPr>
          <a:lstStyle/>
          <a:p>
            <a:pPr algn="ctr"/>
            <a:r>
              <a:rPr lang="pl-PL" sz="4000" dirty="0" smtClean="0"/>
              <a:t>Dziękujemy za uwagę</a:t>
            </a:r>
            <a:endParaRPr lang="pl-PL" sz="4000" dirty="0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BackPreviou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Deluxe</Template>
  <TotalTime>134</TotalTime>
  <Words>165</Words>
  <Application>Microsoft Office PowerPoint</Application>
  <PresentationFormat>Pokaz na ekranie (4:3)</PresentationFormat>
  <Paragraphs>36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Deluxe</vt:lpstr>
      <vt:lpstr>WIELOŚCIANY CATALANA</vt:lpstr>
      <vt:lpstr>Kim był Eugeniusz Catalan?</vt:lpstr>
      <vt:lpstr>Wielościany Catalana </vt:lpstr>
      <vt:lpstr>1. CZWOROŚCIAN POTRÓJNY </vt:lpstr>
      <vt:lpstr>2. DWUNASTOŚCIAN ROMBOWY </vt:lpstr>
      <vt:lpstr>3. OŚMIOŚCIAN POTRÓJNY </vt:lpstr>
      <vt:lpstr>4. SZEŚCIOŚCIAN POCZWÓRNY </vt:lpstr>
      <vt:lpstr>5. DWUDZIESTOCZWOROŚCIAN TRAPEZOWY </vt:lpstr>
      <vt:lpstr>6. OŚMIOŚCIAN SZÓSTKOWY </vt:lpstr>
      <vt:lpstr>7. DWUDZIESTOCZWOROŚCIAN PIĘCIOKĄTNY </vt:lpstr>
      <vt:lpstr>8. TRZYDZIESTOŚCIAN ROMBOWY </vt:lpstr>
      <vt:lpstr>9. DWUDZIESTOŚCIAN POTRÓJNY </vt:lpstr>
      <vt:lpstr>10. DWUNASTOŚCIAN PIĄTKOWY </vt:lpstr>
      <vt:lpstr>11. SZEŚĆDZIESTOŚCIAN TRAPEZOWY</vt:lpstr>
      <vt:lpstr>12. DWUDZIESTOŚCIAN SZÓSTKOWY </vt:lpstr>
      <vt:lpstr>13. SZEŚĆDZIESTOŚCIAN PIĘCIOKĄTNY PRZYCIĘTY </vt:lpstr>
      <vt:lpstr>Do sklejenia wielościanów wykorzystaliśmy  siatki pochodzące  z książki  Bronisława Pabicha pt.  „Siatki wielościanów Catalana” </vt:lpstr>
      <vt:lpstr>KONIEC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Joanna</dc:creator>
  <cp:lastModifiedBy>Joanna</cp:lastModifiedBy>
  <cp:revision>41</cp:revision>
  <dcterms:created xsi:type="dcterms:W3CDTF">2011-07-17T20:39:06Z</dcterms:created>
  <dcterms:modified xsi:type="dcterms:W3CDTF">2011-09-06T15:36:21Z</dcterms:modified>
</cp:coreProperties>
</file>